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1pPr>
    <a:lvl2pPr marL="0" marR="0" indent="457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2pPr>
    <a:lvl3pPr marL="0" marR="0" indent="914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3pPr>
    <a:lvl4pPr marL="0" marR="0" indent="1371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4pPr>
    <a:lvl5pPr marL="0" marR="0" indent="18288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5pPr>
    <a:lvl6pPr marL="0" marR="0" indent="22860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6pPr>
    <a:lvl7pPr marL="0" marR="0" indent="27432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7pPr>
    <a:lvl8pPr marL="0" marR="0" indent="32004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8pPr>
    <a:lvl9pPr marL="0" marR="0" indent="365760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8" name="Shape 168"/>
          <p:cNvSpPr/>
          <p:nvPr>
            <p:ph type="sldImg"/>
          </p:nvPr>
        </p:nvSpPr>
        <p:spPr>
          <a:xfrm>
            <a:off x="1143000" y="685800"/>
            <a:ext cx="4572000" cy="3429000"/>
          </a:xfrm>
          <a:prstGeom prst="rect">
            <a:avLst/>
          </a:prstGeom>
        </p:spPr>
        <p:txBody>
          <a:bodyPr/>
          <a:lstStyle/>
          <a:p>
            <a:pPr/>
          </a:p>
        </p:txBody>
      </p:sp>
      <p:sp>
        <p:nvSpPr>
          <p:cNvPr id="169" name="Shape 16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9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10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10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10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11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11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2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2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3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3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3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44" name="Low angle exterior view of a modern building facade covered with aluminum discs under a clear, blue sky"/>
          <p:cNvSpPr/>
          <p:nvPr>
            <p:ph type="pic" sz="quarter" idx="21"/>
          </p:nvPr>
        </p:nvSpPr>
        <p:spPr>
          <a:xfrm>
            <a:off x="15417800" y="1270000"/>
            <a:ext cx="8144934" cy="5410200"/>
          </a:xfrm>
          <a:prstGeom prst="rect">
            <a:avLst/>
          </a:prstGeom>
        </p:spPr>
        <p:txBody>
          <a:bodyPr lIns="91439" tIns="45719" rIns="91439" bIns="45719">
            <a:noAutofit/>
          </a:bodyPr>
          <a:lstStyle/>
          <a:p>
            <a:pPr/>
          </a:p>
        </p:txBody>
      </p:sp>
      <p:sp>
        <p:nvSpPr>
          <p:cNvPr id="145" name="Low angle view of a modern, curved building under a cloudy sky"/>
          <p:cNvSpPr/>
          <p:nvPr>
            <p:ph type="pic" sz="quarter" idx="22"/>
          </p:nvPr>
        </p:nvSpPr>
        <p:spPr>
          <a:xfrm>
            <a:off x="15443200" y="7086600"/>
            <a:ext cx="8138580" cy="5422900"/>
          </a:xfrm>
          <a:prstGeom prst="rect">
            <a:avLst/>
          </a:prstGeom>
        </p:spPr>
        <p:txBody>
          <a:bodyPr lIns="91439" tIns="45719" rIns="91439" bIns="45719">
            <a:noAutofit/>
          </a:bodyPr>
          <a:lstStyle/>
          <a:p>
            <a:pPr/>
          </a:p>
        </p:txBody>
      </p:sp>
      <p:sp>
        <p:nvSpPr>
          <p:cNvPr id="146" name="View from inside a modern white building with glass panels, looking up to a bright, partly cloudy sky"/>
          <p:cNvSpPr/>
          <p:nvPr>
            <p:ph type="pic" idx="23"/>
          </p:nvPr>
        </p:nvSpPr>
        <p:spPr>
          <a:xfrm>
            <a:off x="-124635" y="1270000"/>
            <a:ext cx="16840169" cy="11243712"/>
          </a:xfrm>
          <a:prstGeom prst="rect">
            <a:avLst/>
          </a:prstGeom>
        </p:spPr>
        <p:txBody>
          <a:bodyPr lIns="91439" tIns="45719" rIns="91439" bIns="45719">
            <a:noAutofit/>
          </a:bodyPr>
          <a:lstStyle/>
          <a:p>
            <a:pPr/>
          </a:p>
        </p:txBody>
      </p:sp>
      <p:sp>
        <p:nvSpPr>
          <p:cNvPr id="14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FFFFFF"/>
        </a:solidFill>
      </p:bgPr>
    </p:bg>
    <p:spTree>
      <p:nvGrpSpPr>
        <p:cNvPr id="1" name=""/>
        <p:cNvGrpSpPr/>
        <p:nvPr/>
      </p:nvGrpSpPr>
      <p:grpSpPr>
        <a:xfrm>
          <a:off x="0" y="0"/>
          <a:ext cx="0" cy="0"/>
          <a:chOff x="0" y="0"/>
          <a:chExt cx="0" cy="0"/>
        </a:xfrm>
      </p:grpSpPr>
      <p:sp>
        <p:nvSpPr>
          <p:cNvPr id="154" name="Low angle view of the Azadi Tower in Tehran, Iran against a clear, bright sky"/>
          <p:cNvSpPr/>
          <p:nvPr>
            <p:ph type="pic" idx="21"/>
          </p:nvPr>
        </p:nvSpPr>
        <p:spPr>
          <a:xfrm>
            <a:off x="0" y="-1282700"/>
            <a:ext cx="24384000" cy="16281400"/>
          </a:xfrm>
          <a:prstGeom prst="rect">
            <a:avLst/>
          </a:prstGeom>
        </p:spPr>
        <p:txBody>
          <a:bodyPr lIns="91439" tIns="45719" rIns="91439" bIns="45719">
            <a:noAutofit/>
          </a:bodyPr>
          <a:lstStyle/>
          <a:p>
            <a:pPr/>
          </a:p>
        </p:txBody>
      </p:sp>
      <p:sp>
        <p:nvSpPr>
          <p:cNvPr id="15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FFFFFF"/>
        </a:solidFill>
      </p:bgPr>
    </p:bg>
    <p:spTree>
      <p:nvGrpSpPr>
        <p:cNvPr id="1" name=""/>
        <p:cNvGrpSpPr/>
        <p:nvPr/>
      </p:nvGrpSpPr>
      <p:grpSpPr>
        <a:xfrm>
          <a:off x="0" y="0"/>
          <a:ext cx="0" cy="0"/>
          <a:chOff x="0" y="0"/>
          <a:chExt cx="0" cy="0"/>
        </a:xfrm>
      </p:grpSpPr>
      <p:sp>
        <p:nvSpPr>
          <p:cNvPr id="21" name="View from inside a stone structure, looking out toward stairs and a clear, blue sky"/>
          <p:cNvSpPr/>
          <p:nvPr>
            <p:ph type="pic" idx="21"/>
          </p:nvPr>
        </p:nvSpPr>
        <p:spPr>
          <a:xfrm>
            <a:off x="0" y="-1270000"/>
            <a:ext cx="24384000" cy="16272934"/>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A modern white building with glass panels against a clear, blue sky"/>
          <p:cNvSpPr/>
          <p:nvPr>
            <p:ph type="pic" idx="21"/>
          </p:nvPr>
        </p:nvSpPr>
        <p:spPr>
          <a:xfrm>
            <a:off x="9271000" y="1270000"/>
            <a:ext cx="16764000" cy="111760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Small section of a modern shell bridge in Qingdao, Shandong, China with a partly cloudy sky above"/>
          <p:cNvSpPr/>
          <p:nvPr>
            <p:ph type="pic" idx="22"/>
          </p:nvPr>
        </p:nvSpPr>
        <p:spPr>
          <a:xfrm>
            <a:off x="9271000" y="1263848"/>
            <a:ext cx="16773843" cy="11188205"/>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Small">
    <p:spTree>
      <p:nvGrpSpPr>
        <p:cNvPr id="1" name=""/>
        <p:cNvGrpSpPr/>
        <p:nvPr/>
      </p:nvGrpSpPr>
      <p:grpSpPr>
        <a:xfrm>
          <a:off x="0" y="0"/>
          <a:ext cx="0" cy="0"/>
          <a:chOff x="0" y="0"/>
          <a:chExt cx="0" cy="0"/>
        </a:xfrm>
      </p:grpSpPr>
      <p:sp>
        <p:nvSpPr>
          <p:cNvPr id="71"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72"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7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Live Video Large">
    <p:spTree>
      <p:nvGrpSpPr>
        <p:cNvPr id="1" name=""/>
        <p:cNvGrpSpPr/>
        <p:nvPr/>
      </p:nvGrpSpPr>
      <p:grpSpPr>
        <a:xfrm>
          <a:off x="0" y="0"/>
          <a:ext cx="0" cy="0"/>
          <a:chOff x="0" y="0"/>
          <a:chExt cx="0" cy="0"/>
        </a:xfrm>
      </p:grpSpPr>
      <p:sp>
        <p:nvSpPr>
          <p:cNvPr id="81"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2"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8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9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9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 Id="rId19"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algn="ctr" defTabSz="584200">
              <a:lnSpc>
                <a:spcPct val="100000"/>
              </a:lnSpc>
              <a:spcBef>
                <a:spcPts val="0"/>
              </a:spcBef>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4.png"/><Relationship Id="rId3" Type="http://schemas.openxmlformats.org/officeDocument/2006/relationships/image" Target="../media/image1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T2                                                      UNIVERSITY OF MISSOURI-KANSAS CITY…"/>
          <p:cNvSpPr txBox="1"/>
          <p:nvPr>
            <p:ph type="body" idx="21"/>
          </p:nvPr>
        </p:nvSpPr>
        <p:spPr>
          <a:xfrm>
            <a:off x="1296099" y="10042263"/>
            <a:ext cx="21971002" cy="3064929"/>
          </a:xfrm>
          <a:prstGeom prst="rect">
            <a:avLst/>
          </a:prstGeom>
          <a:extLst>
            <a:ext uri="{C572A759-6A51-4108-AA02-DFA0A04FC94B}">
              <ma14:wrappingTextBoxFlag xmlns:ma14="http://schemas.microsoft.com/office/mac/drawingml/2011/main" val="1"/>
            </a:ext>
          </a:extLst>
        </p:spPr>
        <p:txBody>
          <a:bodyPr/>
          <a:lstStyle/>
          <a:p>
            <a:pPr>
              <a:defRPr b="0"/>
            </a:pPr>
            <a:r>
              <a:t>T2                                                      UNIVERSITY OF MISSOURI-KANSAS CITY</a:t>
            </a:r>
          </a:p>
          <a:p>
            <a:pPr>
              <a:defRPr b="0"/>
            </a:pPr>
            <a:r>
              <a:t>Hui Jin                                               Apr 9, 2025</a:t>
            </a:r>
          </a:p>
          <a:p>
            <a:pPr>
              <a:defRPr b="0"/>
            </a:pPr>
            <a:r>
              <a:t>Jiarui Zhu</a:t>
            </a:r>
          </a:p>
          <a:p>
            <a:pPr>
              <a:defRPr b="0"/>
            </a:pPr>
            <a:r>
              <a:t>Changyu Liu</a:t>
            </a:r>
          </a:p>
          <a:p>
            <a:pPr>
              <a:defRPr b="0"/>
            </a:pPr>
            <a:r>
              <a:t>Yiyang Liu</a:t>
            </a:r>
          </a:p>
        </p:txBody>
      </p:sp>
      <p:sp>
        <p:nvSpPr>
          <p:cNvPr id="172" name="Smart Health &amp; Fire Monitoring System Based on ESP32 and iPad Dashboard"/>
          <p:cNvSpPr txBox="1"/>
          <p:nvPr>
            <p:ph type="ctrTitle"/>
          </p:nvPr>
        </p:nvSpPr>
        <p:spPr>
          <a:prstGeom prst="rect">
            <a:avLst/>
          </a:prstGeom>
        </p:spPr>
        <p:txBody>
          <a:bodyPr/>
          <a:lstStyle>
            <a:lvl1pPr defTabSz="2365188">
              <a:defRPr spc="-225" sz="11252"/>
            </a:lvl1pPr>
          </a:lstStyle>
          <a:p>
            <a:pPr/>
            <a:r>
              <a:t>Smart Health &amp; Fire Monitoring System Based on ESP32 and iPad Dashboard</a:t>
            </a:r>
          </a:p>
        </p:txBody>
      </p:sp>
      <p:sp>
        <p:nvSpPr>
          <p:cNvPr id="173" name="🧠 Health + 🔥 Fire dual monitoring…"/>
          <p:cNvSpPr txBox="1"/>
          <p:nvPr>
            <p:ph type="subTitle" sz="quarter" idx="1"/>
          </p:nvPr>
        </p:nvSpPr>
        <p:spPr>
          <a:prstGeom prst="rect">
            <a:avLst/>
          </a:prstGeom>
        </p:spPr>
        <p:txBody>
          <a:bodyPr/>
          <a:lstStyle/>
          <a:p>
            <a:pPr defTabSz="800735">
              <a:defRPr sz="5335"/>
            </a:pPr>
            <a:r>
              <a:t>🧠 Health + 🔥 Fire dual monitoring</a:t>
            </a:r>
          </a:p>
          <a:p>
            <a:pPr defTabSz="800735">
              <a:defRPr sz="5335"/>
            </a:pPr>
            <a:r>
              <a:t>📱 iPad real-time UI, 🧩 sensor fusion, 📷 event validation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iPad UI Design"/>
          <p:cNvSpPr txBox="1"/>
          <p:nvPr>
            <p:ph type="title"/>
          </p:nvPr>
        </p:nvSpPr>
        <p:spPr>
          <a:prstGeom prst="rect">
            <a:avLst/>
          </a:prstGeom>
        </p:spPr>
        <p:txBody>
          <a:bodyPr/>
          <a:lstStyle/>
          <a:p>
            <a:pPr/>
            <a:r>
              <a:t>iPad UI Design</a:t>
            </a:r>
          </a:p>
        </p:txBody>
      </p:sp>
      <p:pic>
        <p:nvPicPr>
          <p:cNvPr id="211" name="CleanShot 2025-04-08 at 16.18.36@2x.png" descr="CleanShot 2025-04-08 at 16.18.36@2x.png"/>
          <p:cNvPicPr>
            <a:picLocks noChangeAspect="1"/>
          </p:cNvPicPr>
          <p:nvPr/>
        </p:nvPicPr>
        <p:blipFill>
          <a:blip r:embed="rId2">
            <a:extLst/>
          </a:blip>
          <a:stretch>
            <a:fillRect/>
          </a:stretch>
        </p:blipFill>
        <p:spPr>
          <a:xfrm>
            <a:off x="2817499" y="2773049"/>
            <a:ext cx="7605906" cy="9944673"/>
          </a:xfrm>
          <a:prstGeom prst="rect">
            <a:avLst/>
          </a:prstGeom>
          <a:ln w="12700">
            <a:miter lim="400000"/>
          </a:ln>
        </p:spPr>
      </p:pic>
      <p:pic>
        <p:nvPicPr>
          <p:cNvPr id="212" name="CleanShot 2025-04-08 at 16.18.42@2x.png" descr="CleanShot 2025-04-08 at 16.18.42@2x.png"/>
          <p:cNvPicPr>
            <a:picLocks noChangeAspect="1"/>
          </p:cNvPicPr>
          <p:nvPr/>
        </p:nvPicPr>
        <p:blipFill>
          <a:blip r:embed="rId3">
            <a:extLst/>
          </a:blip>
          <a:stretch>
            <a:fillRect/>
          </a:stretch>
        </p:blipFill>
        <p:spPr>
          <a:xfrm>
            <a:off x="13720449" y="2817935"/>
            <a:ext cx="7537245" cy="98549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warp dir="in"/>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Functionalities"/>
          <p:cNvSpPr txBox="1"/>
          <p:nvPr>
            <p:ph type="title"/>
          </p:nvPr>
        </p:nvSpPr>
        <p:spPr>
          <a:prstGeom prst="rect">
            <a:avLst/>
          </a:prstGeom>
        </p:spPr>
        <p:txBody>
          <a:bodyPr/>
          <a:lstStyle/>
          <a:p>
            <a:pPr/>
            <a:r>
              <a:t>Functionalities</a:t>
            </a:r>
          </a:p>
        </p:txBody>
      </p:sp>
      <p:sp>
        <p:nvSpPr>
          <p:cNvPr id="215" name="Real-time health monitoring…"/>
          <p:cNvSpPr txBox="1"/>
          <p:nvPr>
            <p:ph type="body" idx="1"/>
          </p:nvPr>
        </p:nvSpPr>
        <p:spPr>
          <a:xfrm>
            <a:off x="1206500" y="3442104"/>
            <a:ext cx="21971000" cy="8256012"/>
          </a:xfrm>
          <a:prstGeom prst="rect">
            <a:avLst/>
          </a:prstGeom>
        </p:spPr>
        <p:txBody>
          <a:bodyPr/>
          <a:lstStyle/>
          <a:p>
            <a:pPr/>
            <a:r>
              <a:t>Real-time health monitoring</a:t>
            </a:r>
          </a:p>
          <a:p>
            <a:pPr/>
            <a:r>
              <a:t>Fire hazard detection</a:t>
            </a:r>
          </a:p>
          <a:p>
            <a:pPr/>
            <a:r>
              <a:t>Fall detection with confirmation flow</a:t>
            </a:r>
          </a:p>
          <a:p>
            <a:pPr/>
            <a:r>
              <a:t>Visual/audio alerts</a:t>
            </a:r>
          </a:p>
          <a:p>
            <a:pPr/>
            <a:r>
              <a:t>Camera evidence capture &amp; transmission</a:t>
            </a:r>
          </a:p>
          <a:p>
            <a:pPr/>
            <a:r>
              <a:t>iPad dashboard for caregivers/family</a:t>
            </a:r>
          </a:p>
          <a:p>
            <a:pPr/>
            <a:r>
              <a:t>LCD fallback display in case of no mobile access</a:t>
            </a:r>
          </a:p>
        </p:txBody>
      </p:sp>
    </p:spTree>
  </p:cSld>
  <p:clrMapOvr>
    <a:masterClrMapping/>
  </p:clrMapOvr>
  <mc:AlternateContent xmlns:mc="http://schemas.openxmlformats.org/markup-compatibility/2006">
    <mc:Choice xmlns:p14="http://schemas.microsoft.com/office/powerpoint/2010/main" Requires="p14">
      <p:transition spd="slow" advClick="1" p14:dur="1500">
        <p14:prism dir="r" isContent="1" isInverted="0"/>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215"/>
                                        </p:tgtEl>
                                        <p:attrNameLst>
                                          <p:attrName>style.visibility</p:attrName>
                                        </p:attrNameLst>
                                      </p:cBhvr>
                                      <p:to>
                                        <p:strVal val="visible"/>
                                      </p:to>
                                    </p:set>
                                    <p:anim calcmode="lin" valueType="num">
                                      <p:cBhvr>
                                        <p:cTn id="7" dur="750" fill="hold"/>
                                        <p:tgtEl>
                                          <p:spTgt spid="215"/>
                                        </p:tgtEl>
                                        <p:attrNameLst>
                                          <p:attrName>ppt_w</p:attrName>
                                        </p:attrNameLst>
                                      </p:cBhvr>
                                      <p:tavLst>
                                        <p:tav tm="0">
                                          <p:val>
                                            <p:fltVal val="0"/>
                                          </p:val>
                                        </p:tav>
                                        <p:tav tm="100000">
                                          <p:val>
                                            <p:strVal val="#ppt_w"/>
                                          </p:val>
                                        </p:tav>
                                      </p:tavLst>
                                    </p:anim>
                                    <p:anim calcmode="lin" valueType="num">
                                      <p:cBhvr>
                                        <p:cTn id="8" dur="750" fill="hold"/>
                                        <p:tgtEl>
                                          <p:spTgt spid="215"/>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5" grpId="1"/>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Connectivity &amp; Security"/>
          <p:cNvSpPr txBox="1"/>
          <p:nvPr>
            <p:ph type="title"/>
          </p:nvPr>
        </p:nvSpPr>
        <p:spPr>
          <a:prstGeom prst="rect">
            <a:avLst/>
          </a:prstGeom>
        </p:spPr>
        <p:txBody>
          <a:bodyPr/>
          <a:lstStyle/>
          <a:p>
            <a:pPr/>
            <a:r>
              <a:t>Connectivity &amp; Security</a:t>
            </a:r>
          </a:p>
        </p:txBody>
      </p:sp>
      <p:sp>
        <p:nvSpPr>
          <p:cNvPr id="218" name="Wi-Fi for higher data throughput (image transfer)…"/>
          <p:cNvSpPr txBox="1"/>
          <p:nvPr>
            <p:ph type="body" idx="1"/>
          </p:nvPr>
        </p:nvSpPr>
        <p:spPr>
          <a:prstGeom prst="rect">
            <a:avLst/>
          </a:prstGeom>
        </p:spPr>
        <p:txBody>
          <a:bodyPr/>
          <a:lstStyle/>
          <a:p>
            <a:pPr/>
            <a:r>
              <a:t>Wi-Fi for higher data throughput (image transfer)</a:t>
            </a:r>
          </a:p>
          <a:p>
            <a:pPr/>
            <a:r>
              <a:t>Event-based camera activation only</a:t>
            </a:r>
          </a:p>
          <a:p>
            <a:pPr/>
            <a:r>
              <a:t>Lightweight authentication layer</a:t>
            </a:r>
          </a:p>
          <a:p>
            <a:pPr/>
            <a:r>
              <a:t>Data validation (JSON schema check)</a:t>
            </a:r>
          </a:p>
          <a:p>
            <a:pPr/>
            <a:r>
              <a:t>No cloud upload → Local privacy focus</a:t>
            </a:r>
          </a:p>
        </p:txBody>
      </p:sp>
    </p:spTree>
  </p:cSld>
  <p:clrMapOvr>
    <a:masterClrMapping/>
  </p:clrMapOvr>
  <mc:AlternateContent xmlns:mc="http://schemas.openxmlformats.org/markup-compatibility/2006">
    <mc:Choice xmlns:p14="http://schemas.microsoft.com/office/powerpoint/2010/main" Requires="p14">
      <p:transition spd="slow" advClick="1" p14:dur="2000">
        <p:push dir="r"/>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218"/>
                                        </p:tgtEl>
                                        <p:attrNameLst>
                                          <p:attrName>style.visibility</p:attrName>
                                        </p:attrNameLst>
                                      </p:cBhvr>
                                      <p:to>
                                        <p:strVal val="visible"/>
                                      </p:to>
                                    </p:set>
                                    <p:animEffect filter="wipe(left)" transition="in">
                                      <p:cBhvr>
                                        <p:cTn id="7" dur="500"/>
                                        <p:tgtEl>
                                          <p:spTgt spid="2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8"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Experimental Results &amp; Performance"/>
          <p:cNvSpPr txBox="1"/>
          <p:nvPr>
            <p:ph type="title"/>
          </p:nvPr>
        </p:nvSpPr>
        <p:spPr>
          <a:prstGeom prst="rect">
            <a:avLst/>
          </a:prstGeom>
        </p:spPr>
        <p:txBody>
          <a:bodyPr/>
          <a:lstStyle/>
          <a:p>
            <a:pPr/>
            <a:r>
              <a:t>Experimental Results &amp; Performance</a:t>
            </a:r>
          </a:p>
        </p:txBody>
      </p:sp>
      <p:sp>
        <p:nvSpPr>
          <p:cNvPr id="221" name="⚠️ Test under different light, posture, and gas conditions"/>
          <p:cNvSpPr txBox="1"/>
          <p:nvPr>
            <p:ph type="body" sz="quarter" idx="1"/>
          </p:nvPr>
        </p:nvSpPr>
        <p:spPr>
          <a:xfrm>
            <a:off x="1206500" y="11071352"/>
            <a:ext cx="21971000" cy="1433164"/>
          </a:xfrm>
          <a:prstGeom prst="rect">
            <a:avLst/>
          </a:prstGeom>
        </p:spPr>
        <p:txBody>
          <a:bodyPr/>
          <a:lstStyle>
            <a:lvl1pPr marL="0" indent="0">
              <a:buSzTx/>
              <a:buNone/>
            </a:lvl1pPr>
          </a:lstStyle>
          <a:p>
            <a:pPr/>
            <a:r>
              <a:t>⚠️ Test under different light, posture, and gas conditions</a:t>
            </a:r>
          </a:p>
        </p:txBody>
      </p:sp>
      <p:graphicFrame>
        <p:nvGraphicFramePr>
          <p:cNvPr id="222" name="Table 1"/>
          <p:cNvGraphicFramePr/>
          <p:nvPr/>
        </p:nvGraphicFramePr>
        <p:xfrm>
          <a:off x="3820800" y="2736344"/>
          <a:ext cx="15760400" cy="7190506"/>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7873849"/>
                <a:gridCol w="7873849"/>
              </a:tblGrid>
              <a:tr h="1196300">
                <a:tc>
                  <a:txBody>
                    <a:bodyPr/>
                    <a:lstStyle/>
                    <a:p>
                      <a:pPr defTabSz="914400"/>
                      <a:r>
                        <a:rPr b="1" sz="3200"/>
                        <a:t>Test Case</a:t>
                      </a:r>
                    </a:p>
                  </a:txBody>
                  <a:tcPr marL="50800" marR="50800" marT="50800" marB="50800" anchor="ctr" anchorCtr="0" horzOverflow="overflow"/>
                </a:tc>
                <a:tc>
                  <a:txBody>
                    <a:bodyPr/>
                    <a:lstStyle/>
                    <a:p>
                      <a:pPr defTabSz="914400"/>
                      <a:r>
                        <a:rPr b="1" sz="3200"/>
                        <a:t>Result</a:t>
                      </a:r>
                    </a:p>
                  </a:txBody>
                  <a:tcPr marL="50800" marR="50800" marT="50800" marB="50800" anchor="ctr" anchorCtr="0" horzOverflow="overflow"/>
                </a:tc>
              </a:tr>
              <a:tr h="1196300">
                <a:tc>
                  <a:txBody>
                    <a:bodyPr/>
                    <a:lstStyle/>
                    <a:p>
                      <a:pPr defTabSz="914400"/>
                      <a:r>
                        <a:rPr sz="3200"/>
                        <a:t>Fall detection</a:t>
                      </a:r>
                    </a:p>
                  </a:txBody>
                  <a:tcPr marL="50800" marR="50800" marT="50800" marB="50800" anchor="ctr" anchorCtr="0" horzOverflow="overflow"/>
                </a:tc>
                <a:tc>
                  <a:txBody>
                    <a:bodyPr/>
                    <a:lstStyle/>
                    <a:p>
                      <a:pPr defTabSz="914400"/>
                      <a:r>
                        <a:rPr sz="3200"/>
                        <a:t>92% accuracy (2 test users)</a:t>
                      </a:r>
                    </a:p>
                  </a:txBody>
                  <a:tcPr marL="50800" marR="50800" marT="50800" marB="50800" anchor="ctr" anchorCtr="0" horzOverflow="overflow"/>
                </a:tc>
              </a:tr>
              <a:tr h="1196300">
                <a:tc>
                  <a:txBody>
                    <a:bodyPr/>
                    <a:lstStyle/>
                    <a:p>
                      <a:pPr defTabSz="914400"/>
                      <a:r>
                        <a:rPr sz="3200"/>
                        <a:t>Air quality reactivity</a:t>
                      </a:r>
                    </a:p>
                  </a:txBody>
                  <a:tcPr marL="50800" marR="50800" marT="50800" marB="50800" anchor="ctr" anchorCtr="0" horzOverflow="overflow"/>
                </a:tc>
                <a:tc>
                  <a:txBody>
                    <a:bodyPr/>
                    <a:lstStyle/>
                    <a:p>
                      <a:pPr defTabSz="914400"/>
                      <a:r>
                        <a:rPr sz="3200"/>
                        <a:t>&lt; 5 seconds</a:t>
                      </a:r>
                    </a:p>
                  </a:txBody>
                  <a:tcPr marL="50800" marR="50800" marT="50800" marB="50800" anchor="ctr" anchorCtr="0" horzOverflow="overflow"/>
                </a:tc>
              </a:tr>
              <a:tr h="1196300">
                <a:tc>
                  <a:txBody>
                    <a:bodyPr/>
                    <a:lstStyle/>
                    <a:p>
                      <a:pPr defTabSz="914400"/>
                      <a:r>
                        <a:rPr sz="3200"/>
                        <a:t>Flame response time</a:t>
                      </a:r>
                    </a:p>
                  </a:txBody>
                  <a:tcPr marL="50800" marR="50800" marT="50800" marB="50800" anchor="ctr" anchorCtr="0" horzOverflow="overflow"/>
                </a:tc>
                <a:tc>
                  <a:txBody>
                    <a:bodyPr/>
                    <a:lstStyle/>
                    <a:p>
                      <a:pPr defTabSz="914400"/>
                      <a:r>
                        <a:rPr sz="3200"/>
                        <a:t>&lt; 3 seconds</a:t>
                      </a:r>
                    </a:p>
                  </a:txBody>
                  <a:tcPr marL="50800" marR="50800" marT="50800" marB="50800" anchor="ctr" anchorCtr="0" horzOverflow="overflow"/>
                </a:tc>
              </a:tr>
              <a:tr h="1196300">
                <a:tc>
                  <a:txBody>
                    <a:bodyPr/>
                    <a:lstStyle/>
                    <a:p>
                      <a:pPr defTabSz="914400"/>
                      <a:r>
                        <a:rPr sz="3200"/>
                        <a:t>Camera activation time</a:t>
                      </a:r>
                    </a:p>
                  </a:txBody>
                  <a:tcPr marL="50800" marR="50800" marT="50800" marB="50800" anchor="ctr" anchorCtr="0" horzOverflow="overflow"/>
                </a:tc>
                <a:tc>
                  <a:txBody>
                    <a:bodyPr/>
                    <a:lstStyle/>
                    <a:p>
                      <a:pPr defTabSz="914400"/>
                      <a:r>
                        <a:rPr sz="3200"/>
                        <a:t>~0.8 seconds</a:t>
                      </a:r>
                    </a:p>
                  </a:txBody>
                  <a:tcPr marL="50800" marR="50800" marT="50800" marB="50800" anchor="ctr" anchorCtr="0" horzOverflow="overflow"/>
                </a:tc>
              </a:tr>
              <a:tr h="1196300">
                <a:tc>
                  <a:txBody>
                    <a:bodyPr/>
                    <a:lstStyle/>
                    <a:p>
                      <a:pPr defTabSz="914400"/>
                      <a:r>
                        <a:rPr sz="3200"/>
                        <a:t>iPad alert delay</a:t>
                      </a:r>
                    </a:p>
                  </a:txBody>
                  <a:tcPr marL="50800" marR="50800" marT="50800" marB="50800" anchor="ctr" anchorCtr="0" horzOverflow="overflow"/>
                </a:tc>
                <a:tc>
                  <a:txBody>
                    <a:bodyPr/>
                    <a:lstStyle/>
                    <a:p>
                      <a:pPr defTabSz="914400"/>
                      <a:r>
                        <a:rPr sz="3200"/>
                        <a:t>~1.2 seconds (Wi-Fi)</a:t>
                      </a:r>
                    </a:p>
                  </a:txBody>
                  <a:tcPr marL="50800" marR="50800" marT="50800" marB="50800" anchor="ctr" anchorCtr="0" horzOverflow="overflow"/>
                </a:tc>
              </a:tr>
            </a:tbl>
          </a:graphicData>
        </a:graphic>
      </p:graphicFrame>
    </p:spTree>
  </p:cSld>
  <p:clrMapOvr>
    <a:masterClrMapping/>
  </p:clrMapOvr>
  <mc:AlternateContent xmlns:mc="http://schemas.openxmlformats.org/markup-compatibility/2006">
    <mc:Choice xmlns:p14="http://schemas.microsoft.com/office/powerpoint/2010/main" Requires="p14">
      <p:transition spd="med" advClick="1" p14:dur="1000">
        <p:fad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222"/>
                                        </p:tgtEl>
                                        <p:attrNameLst>
                                          <p:attrName>style.visibility</p:attrName>
                                        </p:attrNameLst>
                                      </p:cBhvr>
                                      <p:to>
                                        <p:strVal val="visible"/>
                                      </p:to>
                                    </p:set>
                                    <p:animEffect filter="fade" transition="in">
                                      <p:cBhvr>
                                        <p:cTn id="7" dur="1250"/>
                                        <p:tgtEl>
                                          <p:spTgt spid="222"/>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8" presetID="2" grpId="2" fill="hold">
                                  <p:stCondLst>
                                    <p:cond delay="0"/>
                                  </p:stCondLst>
                                  <p:iterate type="lt" backwards="0">
                                    <p:tmAbs val="0"/>
                                  </p:iterate>
                                  <p:childTnLst>
                                    <p:set>
                                      <p:cBhvr>
                                        <p:cTn id="11" fill="hold"/>
                                        <p:tgtEl>
                                          <p:spTgt spid="221"/>
                                        </p:tgtEl>
                                        <p:attrNameLst>
                                          <p:attrName>style.visibility</p:attrName>
                                        </p:attrNameLst>
                                      </p:cBhvr>
                                      <p:to>
                                        <p:strVal val="visible"/>
                                      </p:to>
                                    </p:set>
                                    <p:anim calcmode="lin" valueType="num">
                                      <p:cBhvr>
                                        <p:cTn id="12" dur="1000" fill="hold"/>
                                        <p:tgtEl>
                                          <p:spTgt spid="221"/>
                                        </p:tgtEl>
                                        <p:attrNameLst>
                                          <p:attrName>ppt_x</p:attrName>
                                        </p:attrNameLst>
                                      </p:cBhvr>
                                      <p:tavLst>
                                        <p:tav tm="0">
                                          <p:val>
                                            <p:strVal val="0-#ppt_w/2"/>
                                          </p:val>
                                        </p:tav>
                                        <p:tav tm="100000">
                                          <p:val>
                                            <p:strVal val="#ppt_x"/>
                                          </p:val>
                                        </p:tav>
                                      </p:tavLst>
                                    </p:anim>
                                    <p:anim calcmode="lin" valueType="num">
                                      <p:cBhvr>
                                        <p:cTn id="13" dur="1000" fill="hold"/>
                                        <p:tgtEl>
                                          <p:spTgt spid="2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2" grpId="1"/>
      <p:bldP build="whole" bldLvl="1" animBg="1" rev="0" advAuto="0" spid="221" grpId="2"/>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Conclusion &amp; Future Work"/>
          <p:cNvSpPr txBox="1"/>
          <p:nvPr>
            <p:ph type="title"/>
          </p:nvPr>
        </p:nvSpPr>
        <p:spPr>
          <a:prstGeom prst="rect">
            <a:avLst/>
          </a:prstGeom>
        </p:spPr>
        <p:txBody>
          <a:bodyPr/>
          <a:lstStyle/>
          <a:p>
            <a:pPr/>
            <a:r>
              <a:t>Conclusion &amp; Future Work</a:t>
            </a:r>
          </a:p>
        </p:txBody>
      </p:sp>
      <p:sp>
        <p:nvSpPr>
          <p:cNvPr id="225" name="Conclusion…"/>
          <p:cNvSpPr txBox="1"/>
          <p:nvPr>
            <p:ph type="body" idx="1"/>
          </p:nvPr>
        </p:nvSpPr>
        <p:spPr>
          <a:xfrm>
            <a:off x="1372900" y="3454904"/>
            <a:ext cx="21971001" cy="8256012"/>
          </a:xfrm>
          <a:prstGeom prst="rect">
            <a:avLst/>
          </a:prstGeom>
        </p:spPr>
        <p:txBody>
          <a:bodyPr/>
          <a:lstStyle/>
          <a:p>
            <a:pPr marL="457200" indent="-457200" defTabSz="1828754">
              <a:spcBef>
                <a:spcPts val="3300"/>
              </a:spcBef>
              <a:defRPr sz="3600"/>
            </a:pPr>
            <a:r>
              <a:t>Conclusion</a:t>
            </a:r>
          </a:p>
          <a:p>
            <a:pPr marL="0" indent="0" defTabSz="1828754">
              <a:spcBef>
                <a:spcPts val="3300"/>
              </a:spcBef>
              <a:buSzTx/>
              <a:buNone/>
              <a:defRPr sz="3600"/>
            </a:pPr>
            <a:r>
              <a:t>Cost-effective, dual-purpose health/fire IoT system</a:t>
            </a:r>
          </a:p>
          <a:p>
            <a:pPr marL="0" indent="0" defTabSz="1828754">
              <a:spcBef>
                <a:spcPts val="3300"/>
              </a:spcBef>
              <a:buSzTx/>
              <a:buNone/>
              <a:defRPr sz="3600"/>
            </a:pPr>
            <a:r>
              <a:t>Rich UI via iPad enhances usability</a:t>
            </a:r>
          </a:p>
          <a:p>
            <a:pPr marL="0" indent="0" defTabSz="1828754">
              <a:spcBef>
                <a:spcPts val="3300"/>
              </a:spcBef>
              <a:buSzTx/>
              <a:buNone/>
              <a:defRPr sz="3600"/>
            </a:pPr>
            <a:r>
              <a:t>Real-time + camera-backed alerts increase reliability</a:t>
            </a:r>
          </a:p>
          <a:p>
            <a:pPr marL="457200" indent="-457200" defTabSz="1828754">
              <a:spcBef>
                <a:spcPts val="3300"/>
              </a:spcBef>
              <a:defRPr sz="3600"/>
            </a:pPr>
            <a:r>
              <a:t>Future Work</a:t>
            </a:r>
          </a:p>
          <a:p>
            <a:pPr marL="0" indent="0" defTabSz="1828754">
              <a:spcBef>
                <a:spcPts val="3300"/>
              </a:spcBef>
              <a:buSzTx/>
              <a:buNone/>
              <a:defRPr sz="3600"/>
            </a:pPr>
            <a:r>
              <a:t>🌐 Cloud sync &amp; caregiver alerting</a:t>
            </a:r>
          </a:p>
          <a:p>
            <a:pPr marL="0" indent="0" defTabSz="1828754">
              <a:spcBef>
                <a:spcPts val="3300"/>
              </a:spcBef>
              <a:buSzTx/>
              <a:buNone/>
              <a:defRPr sz="3600"/>
            </a:pPr>
            <a:r>
              <a:t>🧠 AI-based fall prediction from sensor trends</a:t>
            </a:r>
          </a:p>
          <a:p>
            <a:pPr marL="0" indent="0" defTabSz="1828754">
              <a:spcBef>
                <a:spcPts val="3300"/>
              </a:spcBef>
              <a:buSzTx/>
              <a:buNone/>
              <a:defRPr sz="3600"/>
            </a:pPr>
            <a:r>
              <a:t>📦 Integration into home automation (e.g., smart speakers)</a:t>
            </a:r>
          </a:p>
          <a:p>
            <a:pPr marL="0" indent="0" defTabSz="1828754">
              <a:spcBef>
                <a:spcPts val="3300"/>
              </a:spcBef>
              <a:buSzTx/>
              <a:buNone/>
              <a:defRPr sz="3600"/>
            </a:pPr>
            <a:r>
              <a:t>🔋 Low-power optimization, solar extension</a:t>
            </a:r>
          </a:p>
        </p:txBody>
      </p:sp>
    </p:spTree>
  </p:cSld>
  <p:clrMapOvr>
    <a:masterClrMapping/>
  </p:clrMapOvr>
  <mc:AlternateContent xmlns:mc="http://schemas.openxmlformats.org/markup-compatibility/2006">
    <mc:Choice xmlns:p14="http://schemas.microsoft.com/office/powerpoint/2010/main" Requires="p14">
      <p:transition spd="slow" advClick="1" p14:dur="1500">
        <p:blind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32" presetID="23" grpId="1" fill="hold">
                                  <p:stCondLst>
                                    <p:cond delay="0"/>
                                  </p:stCondLst>
                                  <p:iterate type="el" backwards="0">
                                    <p:tmAbs val="0"/>
                                  </p:iterate>
                                  <p:childTnLst>
                                    <p:set>
                                      <p:cBhvr>
                                        <p:cTn id="6" fill="hold"/>
                                        <p:tgtEl>
                                          <p:spTgt spid="225"/>
                                        </p:tgtEl>
                                        <p:attrNameLst>
                                          <p:attrName>style.visibility</p:attrName>
                                        </p:attrNameLst>
                                      </p:cBhvr>
                                      <p:to>
                                        <p:strVal val="visible"/>
                                      </p:to>
                                    </p:set>
                                    <p:anim calcmode="lin" valueType="num">
                                      <p:cBhvr>
                                        <p:cTn id="7" dur="1000" fill="hold"/>
                                        <p:tgtEl>
                                          <p:spTgt spid="225"/>
                                        </p:tgtEl>
                                        <p:attrNameLst>
                                          <p:attrName>ppt_w</p:attrName>
                                        </p:attrNameLst>
                                      </p:cBhvr>
                                      <p:tavLst>
                                        <p:tav tm="0">
                                          <p:val>
                                            <p:strVal val="4*#ppt_w"/>
                                          </p:val>
                                        </p:tav>
                                        <p:tav tm="100000">
                                          <p:val>
                                            <p:strVal val="#ppt_w"/>
                                          </p:val>
                                        </p:tav>
                                      </p:tavLst>
                                    </p:anim>
                                    <p:anim calcmode="lin" valueType="num">
                                      <p:cBhvr>
                                        <p:cTn id="8" dur="1000" fill="hold"/>
                                        <p:tgtEl>
                                          <p:spTgt spid="225"/>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5" grpId="1"/>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References"/>
          <p:cNvSpPr txBox="1"/>
          <p:nvPr>
            <p:ph type="title"/>
          </p:nvPr>
        </p:nvSpPr>
        <p:spPr>
          <a:prstGeom prst="rect">
            <a:avLst/>
          </a:prstGeom>
        </p:spPr>
        <p:txBody>
          <a:bodyPr/>
          <a:lstStyle/>
          <a:p>
            <a:pPr/>
            <a:r>
              <a:t>References</a:t>
            </a:r>
          </a:p>
        </p:txBody>
      </p:sp>
      <p:sp>
        <p:nvSpPr>
          <p:cNvPr id="228" name="[1] Jung Hyun Kim, et al. Flat-Feet Prediction Based on a Designed Wearable Sensing Shoe and a PCA-Based Deep Neural Network Model. Vol. 8, 26 Oct. 2020, pp. 199070–199080.…"/>
          <p:cNvSpPr txBox="1"/>
          <p:nvPr>
            <p:ph type="body" idx="1"/>
          </p:nvPr>
        </p:nvSpPr>
        <p:spPr>
          <a:xfrm>
            <a:off x="1206500" y="3339704"/>
            <a:ext cx="21971001" cy="8256012"/>
          </a:xfrm>
          <a:prstGeom prst="rect">
            <a:avLst/>
          </a:prstGeom>
        </p:spPr>
        <p:txBody>
          <a:bodyPr/>
          <a:lstStyle/>
          <a:p>
            <a:pPr marL="0" indent="0" defTabSz="1341086">
              <a:spcBef>
                <a:spcPts val="2400"/>
              </a:spcBef>
              <a:buSzTx/>
              <a:buNone/>
              <a:defRPr sz="2640"/>
            </a:pPr>
            <a:r>
              <a:t>[1] Jung Hyun Kim, et al. Flat-Feet Prediction Based on a Designed Wearable Sensing Shoe and a PCA-Based Deep Neural Network Model. Vol. 8, 26 Oct. 2020, pp. 199070–199080.</a:t>
            </a:r>
          </a:p>
          <a:p>
            <a:pPr marL="0" indent="0" defTabSz="1341086">
              <a:spcBef>
                <a:spcPts val="2400"/>
              </a:spcBef>
              <a:buSzTx/>
              <a:buNone/>
              <a:defRPr sz="2640"/>
            </a:pPr>
            <a:r>
              <a:t>[2] Jadhav, Kaushal. “Smart Industrial Safety Monitoring and Alert System Using Raspberry Pi.” INTERANTIONAL JOURNAL of SCIENTIFIC RESEARCH in ENGINEERING and MANAGEMENT, vol. 08, no. 03, 17 Mar. 2024, pp. 1–5.</a:t>
            </a:r>
          </a:p>
          <a:p>
            <a:pPr marL="0" indent="0" defTabSz="1341086">
              <a:spcBef>
                <a:spcPts val="2400"/>
              </a:spcBef>
              <a:buSzTx/>
              <a:buNone/>
              <a:defRPr sz="2640"/>
            </a:pPr>
            <a:r>
              <a:t>[3] Mustiko, Beni, and Wahyu Sri. “Heart Rate Monitoring System Using Max30102 Sensor and Gaussian Naive Bayes Algorithm.” International Journal of Computer Applications, vol. 185, no. 47, 23 Dec. 2023, pp. 7–12.</a:t>
            </a:r>
          </a:p>
          <a:p>
            <a:pPr marL="0" indent="0" defTabSz="1341086">
              <a:spcBef>
                <a:spcPts val="2400"/>
              </a:spcBef>
              <a:buSzTx/>
              <a:buNone/>
              <a:defRPr sz="2640"/>
            </a:pPr>
            <a:r>
              <a:t>[4] Zeng, Ziyang, et al. Human Fall Detection Algorithm Based on Random Forest and MPU6050. 19 Feb. 2024, pp. 79–79.</a:t>
            </a:r>
          </a:p>
          <a:p>
            <a:pPr marL="0" indent="0" defTabSz="1341086">
              <a:spcBef>
                <a:spcPts val="2400"/>
              </a:spcBef>
              <a:buSzTx/>
              <a:buNone/>
              <a:defRPr sz="2640"/>
            </a:pPr>
            <a:r>
              <a:t>[5] Mahassa, Arie Ramdhiani, et al. “The Effect of Routine Gymnastics toward Post-Exercise Heart Rate Recovery in Elderly.” Indonesian Journal of Cardiology, 28 May 2020.</a:t>
            </a:r>
          </a:p>
          <a:p>
            <a:pPr marL="0" indent="0" defTabSz="1341086">
              <a:spcBef>
                <a:spcPts val="2400"/>
              </a:spcBef>
              <a:buSzTx/>
              <a:buNone/>
              <a:defRPr sz="2640"/>
            </a:pPr>
            <a:r>
              <a:t>[6] Kumar V., Jagadeesh, and K. Ashoka Reddy. “Pulse Oximetry for the Measurement of Oxygen Saturation in Arterial Blood.” Studies in Skin Perfusion Dynamics, 2021, pp. 51–78.</a:t>
            </a:r>
          </a:p>
          <a:p>
            <a:pPr marL="0" indent="0" defTabSz="1341086">
              <a:spcBef>
                <a:spcPts val="2400"/>
              </a:spcBef>
              <a:buSzTx/>
              <a:buNone/>
              <a:defRPr sz="2640"/>
            </a:pPr>
            <a:r>
              <a:t>[7] Melillo, Paolo, et al. “Wearable Technology and ECG Processing for Fall Risk Assessment, Prevention and Detection.” Annual International Conference of the IEEE Engineering in Medicine and Biology Society. IEEE Engineering in Medicine and Biology Society. Annual International Conference, vol. 2015, 2015, pp. 7740–7743.</a:t>
            </a:r>
          </a:p>
          <a:p>
            <a:pPr marL="0" indent="0" defTabSz="1341086">
              <a:spcBef>
                <a:spcPts val="2400"/>
              </a:spcBef>
              <a:buSzTx/>
              <a:buNone/>
              <a:defRPr sz="2640"/>
            </a:pPr>
            <a:r>
              <a:t>[8] Wiertel, Piotr, and None Maria Skublewska-Paszkowska. “Comparative Analysis of UIKit and SwiftUI Frameworks in IOS System.” Journal of Computer Sciences Institute, vol. 20, 30 Sept. 2021, pp. 170–174.</a:t>
            </a:r>
          </a:p>
        </p:txBody>
      </p:sp>
    </p:spTree>
  </p:cSld>
  <p:clrMapOvr>
    <a:masterClrMapping/>
  </p:clrMapOvr>
  <mc:AlternateContent xmlns:mc="http://schemas.openxmlformats.org/markup-compatibility/2006">
    <mc:Choice xmlns:p14="http://schemas.microsoft.com/office/powerpoint/2010/main" Requires="p14">
      <p:transition spd="med" advClick="1" p14:dur="1000">
        <p14:rippl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Thanks for Watching!"/>
          <p:cNvSpPr txBox="1"/>
          <p:nvPr>
            <p:ph type="body" idx="1"/>
          </p:nvPr>
        </p:nvSpPr>
        <p:spPr>
          <a:xfrm>
            <a:off x="886499" y="77527"/>
            <a:ext cx="21971001" cy="7241584"/>
          </a:xfrm>
          <a:prstGeom prst="rect">
            <a:avLst/>
          </a:prstGeom>
        </p:spPr>
        <p:txBody>
          <a:bodyPr/>
          <a:lstStyle>
            <a:lvl1pPr>
              <a:defRPr spc="-173" sz="17300"/>
            </a:lvl1pPr>
          </a:lstStyle>
          <a:p>
            <a:pPr/>
            <a:r>
              <a:t>Thanks for Watching!</a:t>
            </a:r>
          </a:p>
        </p:txBody>
      </p:sp>
      <p:sp>
        <p:nvSpPr>
          <p:cNvPr id="231" name="T2…"/>
          <p:cNvSpPr txBox="1"/>
          <p:nvPr/>
        </p:nvSpPr>
        <p:spPr>
          <a:xfrm>
            <a:off x="20624099" y="9991063"/>
            <a:ext cx="21971002" cy="306492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825500">
              <a:lnSpc>
                <a:spcPct val="100000"/>
              </a:lnSpc>
              <a:spcBef>
                <a:spcPts val="0"/>
              </a:spcBef>
              <a:defRPr sz="3600"/>
            </a:pPr>
            <a:r>
              <a:t>T2                                                     </a:t>
            </a:r>
          </a:p>
          <a:p>
            <a:pPr defTabSz="825500">
              <a:lnSpc>
                <a:spcPct val="100000"/>
              </a:lnSpc>
              <a:spcBef>
                <a:spcPts val="0"/>
              </a:spcBef>
              <a:defRPr sz="3600"/>
            </a:pPr>
            <a:r>
              <a:t>Hui Jin                                              </a:t>
            </a:r>
          </a:p>
          <a:p>
            <a:pPr defTabSz="825500">
              <a:lnSpc>
                <a:spcPct val="100000"/>
              </a:lnSpc>
              <a:spcBef>
                <a:spcPts val="0"/>
              </a:spcBef>
              <a:defRPr sz="3600"/>
            </a:pPr>
            <a:r>
              <a:t>Jiarui Zhu</a:t>
            </a:r>
          </a:p>
          <a:p>
            <a:pPr defTabSz="825500">
              <a:lnSpc>
                <a:spcPct val="100000"/>
              </a:lnSpc>
              <a:spcBef>
                <a:spcPts val="0"/>
              </a:spcBef>
              <a:defRPr sz="3600"/>
            </a:pPr>
            <a:r>
              <a:t>Changyu Liu</a:t>
            </a:r>
          </a:p>
          <a:p>
            <a:pPr defTabSz="825500">
              <a:lnSpc>
                <a:spcPct val="100000"/>
              </a:lnSpc>
              <a:spcBef>
                <a:spcPts val="0"/>
              </a:spcBef>
              <a:defRPr sz="3600"/>
            </a:pPr>
            <a:r>
              <a:t>Yiyang Liu</a:t>
            </a:r>
          </a:p>
        </p:txBody>
      </p:sp>
    </p:spTree>
  </p:cSld>
  <p:clrMapOvr>
    <a:masterClrMapping/>
  </p:clrMapOvr>
  <mc:AlternateContent xmlns:mc="http://schemas.openxmlformats.org/markup-compatibility/2006">
    <mc:Choice xmlns:p14="http://schemas.microsoft.com/office/powerpoint/2010/main" Requires="p14">
      <p:transition spd="slow" advClick="1" p14:dur="1500">
        <p14:warp dir="in"/>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Project Overview"/>
          <p:cNvSpPr txBox="1"/>
          <p:nvPr>
            <p:ph type="title"/>
          </p:nvPr>
        </p:nvSpPr>
        <p:spPr>
          <a:prstGeom prst="rect">
            <a:avLst/>
          </a:prstGeom>
        </p:spPr>
        <p:txBody>
          <a:bodyPr/>
          <a:lstStyle/>
          <a:p>
            <a:pPr/>
            <a:r>
              <a:t>Project Overview</a:t>
            </a:r>
          </a:p>
        </p:txBody>
      </p:sp>
      <p:sp>
        <p:nvSpPr>
          <p:cNvPr id="176" name="Why this projec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Why this project?</a:t>
            </a:r>
          </a:p>
        </p:txBody>
      </p:sp>
      <p:sp>
        <p:nvSpPr>
          <p:cNvPr id="177" name="Elderly or home-alone individuals need health safety and fire warning…"/>
          <p:cNvSpPr txBox="1"/>
          <p:nvPr>
            <p:ph type="body" sz="half" idx="1"/>
          </p:nvPr>
        </p:nvSpPr>
        <p:spPr>
          <a:xfrm>
            <a:off x="899299" y="4632504"/>
            <a:ext cx="10044151" cy="8256012"/>
          </a:xfrm>
          <a:prstGeom prst="rect">
            <a:avLst/>
          </a:prstGeom>
        </p:spPr>
        <p:txBody>
          <a:bodyPr/>
          <a:lstStyle/>
          <a:p>
            <a:pPr/>
            <a:r>
              <a:t>Elderly or home-alone individuals need </a:t>
            </a:r>
            <a:r>
              <a:rPr b="1"/>
              <a:t>health safety</a:t>
            </a:r>
            <a:r>
              <a:t> and </a:t>
            </a:r>
            <a:r>
              <a:rPr b="1"/>
              <a:t>fire warning</a:t>
            </a:r>
            <a:endParaRPr b="1"/>
          </a:p>
          <a:p>
            <a:pPr/>
            <a:r>
              <a:t>Existing solutions: health-only or fire-only, often lack interactivity</a:t>
            </a:r>
          </a:p>
        </p:txBody>
      </p:sp>
      <p:pic>
        <p:nvPicPr>
          <p:cNvPr id="178" name="pasted-movie.png" descr="pasted-movie.png"/>
          <p:cNvPicPr>
            <a:picLocks noChangeAspect="1"/>
          </p:cNvPicPr>
          <p:nvPr/>
        </p:nvPicPr>
        <p:blipFill>
          <a:blip r:embed="rId2">
            <a:extLst/>
          </a:blip>
          <a:stretch>
            <a:fillRect/>
          </a:stretch>
        </p:blipFill>
        <p:spPr>
          <a:xfrm>
            <a:off x="15399199" y="4673600"/>
            <a:ext cx="5080001" cy="4368800"/>
          </a:xfrm>
          <a:prstGeom prst="rect">
            <a:avLst/>
          </a:prstGeom>
          <a:ln w="12700">
            <a:miter lim="400000"/>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advClick="1" p14:dur="2000">
        <p159:morph option="byObjec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76"/>
                                        </p:tgtEl>
                                        <p:attrNameLst>
                                          <p:attrName>style.visibility</p:attrName>
                                        </p:attrNameLst>
                                      </p:cBhvr>
                                      <p:to>
                                        <p:strVal val="visible"/>
                                      </p:to>
                                    </p:set>
                                    <p:animEffect filter="dissolve" transition="in">
                                      <p:cBhvr>
                                        <p:cTn id="7" dur="800"/>
                                        <p:tgtEl>
                                          <p:spTgt spid="176"/>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8" presetID="22" grpId="2" fill="hold">
                                  <p:stCondLst>
                                    <p:cond delay="0"/>
                                  </p:stCondLst>
                                  <p:iterate type="el" backwards="0">
                                    <p:tmAbs val="0"/>
                                  </p:iterate>
                                  <p:childTnLst>
                                    <p:set>
                                      <p:cBhvr>
                                        <p:cTn id="11" fill="hold"/>
                                        <p:tgtEl>
                                          <p:spTgt spid="177"/>
                                        </p:tgtEl>
                                        <p:attrNameLst>
                                          <p:attrName>style.visibility</p:attrName>
                                        </p:attrNameLst>
                                      </p:cBhvr>
                                      <p:to>
                                        <p:strVal val="visible"/>
                                      </p:to>
                                    </p:set>
                                    <p:animEffect filter="wipe(left)" transition="in">
                                      <p:cBhvr>
                                        <p:cTn id="12"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6" grpId="1"/>
      <p:bldP build="whole" bldLvl="1" animBg="1" rev="0" advAuto="0" spid="177" grpId="2"/>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Project Overview"/>
          <p:cNvSpPr txBox="1"/>
          <p:nvPr>
            <p:ph type="title"/>
          </p:nvPr>
        </p:nvSpPr>
        <p:spPr>
          <a:prstGeom prst="rect">
            <a:avLst/>
          </a:prstGeom>
        </p:spPr>
        <p:txBody>
          <a:bodyPr/>
          <a:lstStyle/>
          <a:p>
            <a:pPr/>
            <a:r>
              <a:t>Project Overview</a:t>
            </a:r>
          </a:p>
        </p:txBody>
      </p:sp>
      <p:sp>
        <p:nvSpPr>
          <p:cNvPr id="181" name="Propos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Propose</a:t>
            </a:r>
          </a:p>
        </p:txBody>
      </p:sp>
      <p:sp>
        <p:nvSpPr>
          <p:cNvPr id="182" name="Combined solution (health + fire)…"/>
          <p:cNvSpPr txBox="1"/>
          <p:nvPr>
            <p:ph type="body" sz="half" idx="1"/>
          </p:nvPr>
        </p:nvSpPr>
        <p:spPr>
          <a:xfrm>
            <a:off x="12547300" y="5426104"/>
            <a:ext cx="10760951" cy="8256011"/>
          </a:xfrm>
          <a:prstGeom prst="rect">
            <a:avLst/>
          </a:prstGeom>
        </p:spPr>
        <p:txBody>
          <a:bodyPr/>
          <a:lstStyle/>
          <a:p>
            <a:pPr/>
            <a:r>
              <a:t>Combined solution (health + fire)</a:t>
            </a:r>
          </a:p>
          <a:p>
            <a:pPr/>
            <a:r>
              <a:t>Real-time response</a:t>
            </a:r>
          </a:p>
          <a:p>
            <a:pPr/>
            <a:r>
              <a:t>Visual UI + camera validation</a:t>
            </a:r>
          </a:p>
          <a:p>
            <a:pPr/>
            <a:r>
              <a:t>Low-cost &amp; scalable</a:t>
            </a:r>
          </a:p>
        </p:txBody>
      </p:sp>
      <p:pic>
        <p:nvPicPr>
          <p:cNvPr id="183" name="pasted-movie.png" descr="pasted-movie.png"/>
          <p:cNvPicPr>
            <a:picLocks noChangeAspect="1"/>
          </p:cNvPicPr>
          <p:nvPr/>
        </p:nvPicPr>
        <p:blipFill>
          <a:blip r:embed="rId2">
            <a:extLst/>
          </a:blip>
          <a:stretch>
            <a:fillRect/>
          </a:stretch>
        </p:blipFill>
        <p:spPr>
          <a:xfrm>
            <a:off x="2635250" y="5294809"/>
            <a:ext cx="6163401" cy="616340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2" grpId="1" fill="hold">
                                  <p:stCondLst>
                                    <p:cond delay="0"/>
                                  </p:stCondLst>
                                  <p:iterate type="el" backwards="0">
                                    <p:tmAbs val="0"/>
                                  </p:iterate>
                                  <p:childTnLst>
                                    <p:set>
                                      <p:cBhvr>
                                        <p:cTn id="6" fill="hold"/>
                                        <p:tgtEl>
                                          <p:spTgt spid="181"/>
                                        </p:tgtEl>
                                        <p:attrNameLst>
                                          <p:attrName>style.visibility</p:attrName>
                                        </p:attrNameLst>
                                      </p:cBhvr>
                                      <p:to>
                                        <p:strVal val="visible"/>
                                      </p:to>
                                    </p:set>
                                    <p:animEffect filter="wipe(left)" transition="in">
                                      <p:cBhvr>
                                        <p:cTn id="7" dur="800"/>
                                        <p:tgtEl>
                                          <p:spTgt spid="181"/>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32" presetID="23" grpId="2" fill="hold">
                                  <p:stCondLst>
                                    <p:cond delay="0"/>
                                  </p:stCondLst>
                                  <p:iterate type="el" backwards="0">
                                    <p:tmAbs val="0"/>
                                  </p:iterate>
                                  <p:childTnLst>
                                    <p:set>
                                      <p:cBhvr>
                                        <p:cTn id="11" fill="hold"/>
                                        <p:tgtEl>
                                          <p:spTgt spid="182"/>
                                        </p:tgtEl>
                                        <p:attrNameLst>
                                          <p:attrName>style.visibility</p:attrName>
                                        </p:attrNameLst>
                                      </p:cBhvr>
                                      <p:to>
                                        <p:strVal val="visible"/>
                                      </p:to>
                                    </p:set>
                                    <p:anim calcmode="lin" valueType="num">
                                      <p:cBhvr>
                                        <p:cTn id="12" dur="1000" fill="hold"/>
                                        <p:tgtEl>
                                          <p:spTgt spid="182"/>
                                        </p:tgtEl>
                                        <p:attrNameLst>
                                          <p:attrName>ppt_w</p:attrName>
                                        </p:attrNameLst>
                                      </p:cBhvr>
                                      <p:tavLst>
                                        <p:tav tm="0">
                                          <p:val>
                                            <p:strVal val="4*#ppt_w"/>
                                          </p:val>
                                        </p:tav>
                                        <p:tav tm="100000">
                                          <p:val>
                                            <p:strVal val="#ppt_w"/>
                                          </p:val>
                                        </p:tav>
                                      </p:tavLst>
                                    </p:anim>
                                    <p:anim calcmode="lin" valueType="num">
                                      <p:cBhvr>
                                        <p:cTn id="13" dur="1000" fill="hold"/>
                                        <p:tgtEl>
                                          <p:spTgt spid="182"/>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2" grpId="2"/>
      <p:bldP build="whole" bldLvl="1" animBg="1" rev="0" advAuto="0" spid="181"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ystem Architecture Diagram"/>
          <p:cNvSpPr txBox="1"/>
          <p:nvPr>
            <p:ph type="title"/>
          </p:nvPr>
        </p:nvSpPr>
        <p:spPr>
          <a:prstGeom prst="rect">
            <a:avLst/>
          </a:prstGeom>
        </p:spPr>
        <p:txBody>
          <a:bodyPr/>
          <a:lstStyle/>
          <a:p>
            <a:pPr/>
            <a:r>
              <a:t>System Architecture Diagram</a:t>
            </a:r>
          </a:p>
        </p:txBody>
      </p:sp>
      <p:sp>
        <p:nvSpPr>
          <p:cNvPr id="186" name="Sensing Layer: Sensors + ESP32…"/>
          <p:cNvSpPr txBox="1"/>
          <p:nvPr>
            <p:ph type="body" sz="half" idx="1"/>
          </p:nvPr>
        </p:nvSpPr>
        <p:spPr>
          <a:xfrm>
            <a:off x="1206500" y="4248504"/>
            <a:ext cx="9439351" cy="8256012"/>
          </a:xfrm>
          <a:prstGeom prst="rect">
            <a:avLst/>
          </a:prstGeom>
        </p:spPr>
        <p:txBody>
          <a:bodyPr/>
          <a:lstStyle/>
          <a:p>
            <a:pPr/>
            <a:r>
              <a:t>Sensing Layer: Sensors + ESP32</a:t>
            </a:r>
          </a:p>
          <a:p>
            <a:pPr/>
            <a:r>
              <a:t>Processing Layer: Data parsing, fall/fire detection</a:t>
            </a:r>
          </a:p>
          <a:p>
            <a:pPr/>
            <a:r>
              <a:t>Application Layer: iPad dashboard</a:t>
            </a:r>
            <a:br/>
            <a:r>
              <a:t>Communication: Wi-Fi </a:t>
            </a:r>
            <a:br/>
            <a:r>
              <a:t>Event Flow: Sensor → ESP32 → iPad → UI alert/image</a:t>
            </a:r>
          </a:p>
        </p:txBody>
      </p:sp>
      <p:pic>
        <p:nvPicPr>
          <p:cNvPr id="187" name="ChatGPT Image Apr 8, 2025 at 01_44_23 PM.png" descr="ChatGPT Image Apr 8, 2025 at 01_44_23 PM.png"/>
          <p:cNvPicPr>
            <a:picLocks noChangeAspect="1"/>
          </p:cNvPicPr>
          <p:nvPr/>
        </p:nvPicPr>
        <p:blipFill>
          <a:blip r:embed="rId2">
            <a:extLst/>
          </a:blip>
          <a:stretch>
            <a:fillRect/>
          </a:stretch>
        </p:blipFill>
        <p:spPr>
          <a:xfrm>
            <a:off x="12674238" y="4480092"/>
            <a:ext cx="10632462" cy="7088309"/>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14:rippl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32" presetID="4" grpId="1" fill="hold">
                                  <p:stCondLst>
                                    <p:cond delay="0"/>
                                  </p:stCondLst>
                                  <p:iterate type="el" backwards="0">
                                    <p:tmAbs val="0"/>
                                  </p:iterate>
                                  <p:childTnLst>
                                    <p:set>
                                      <p:cBhvr>
                                        <p:cTn id="6" fill="hold"/>
                                        <p:tgtEl>
                                          <p:spTgt spid="187"/>
                                        </p:tgtEl>
                                        <p:attrNameLst>
                                          <p:attrName>style.visibility</p:attrName>
                                        </p:attrNameLst>
                                      </p:cBhvr>
                                      <p:to>
                                        <p:strVal val="visible"/>
                                      </p:to>
                                    </p:set>
                                    <p:animEffect filter="box(out)" transition="in">
                                      <p:cBhvr>
                                        <p:cTn id="7" dur="1000"/>
                                        <p:tgtEl>
                                          <p:spTgt spid="187"/>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8" presetID="15" grpId="2" fill="hold">
                                  <p:stCondLst>
                                    <p:cond delay="0"/>
                                  </p:stCondLst>
                                  <p:iterate type="el" backwards="0">
                                    <p:tmAbs val="0"/>
                                  </p:iterate>
                                  <p:childTnLst>
                                    <p:set>
                                      <p:cBhvr>
                                        <p:cTn id="11" fill="hold"/>
                                        <p:tgtEl>
                                          <p:spTgt spid="186"/>
                                        </p:tgtEl>
                                        <p:attrNameLst>
                                          <p:attrName>style.visibility</p:attrName>
                                        </p:attrNameLst>
                                      </p:cBhvr>
                                      <p:to>
                                        <p:strVal val="visible"/>
                                      </p:to>
                                    </p:set>
                                    <p:anim calcmode="lin" valueType="num">
                                      <p:cBhvr>
                                        <p:cTn id="12" dur="1000" fill="hold"/>
                                        <p:tgtEl>
                                          <p:spTgt spid="186"/>
                                        </p:tgtEl>
                                        <p:attrNameLst>
                                          <p:attrName>ppt_w</p:attrName>
                                        </p:attrNameLst>
                                      </p:cBhvr>
                                      <p:tavLst>
                                        <p:tav tm="0">
                                          <p:val>
                                            <p:fltVal val="0"/>
                                          </p:val>
                                        </p:tav>
                                        <p:tav tm="100000">
                                          <p:val>
                                            <p:strVal val="#ppt_w"/>
                                          </p:val>
                                        </p:tav>
                                      </p:tavLst>
                                    </p:anim>
                                    <p:anim calcmode="lin" valueType="num">
                                      <p:cBhvr>
                                        <p:cTn id="13" dur="1000" fill="hold"/>
                                        <p:tgtEl>
                                          <p:spTgt spid="186"/>
                                        </p:tgtEl>
                                        <p:attrNameLst>
                                          <p:attrName>ppt_h</p:attrName>
                                        </p:attrNameLst>
                                      </p:cBhvr>
                                      <p:tavLst>
                                        <p:tav tm="0">
                                          <p:val>
                                            <p:fltVal val="0"/>
                                          </p:val>
                                        </p:tav>
                                        <p:tav tm="100000">
                                          <p:val>
                                            <p:strVal val="#ppt_h"/>
                                          </p:val>
                                        </p:tav>
                                      </p:tavLst>
                                    </p:anim>
                                    <p:anim calcmode="lin" valueType="num">
                                      <p:cBhvr>
                                        <p:cTn id="14" dur="1000" fill="hold"/>
                                        <p:tgtEl>
                                          <p:spTgt spid="186"/>
                                        </p:tgtEl>
                                        <p:attrNameLst>
                                          <p:attrName>ppt_x</p:attrName>
                                        </p:attrNameLst>
                                      </p:cBhvr>
                                      <p:tavLst>
                                        <p:tav tm="0" fmla="#ppt_x+(cos(-2*pi*(1-$))*-#ppt_x-sin(-2*pi*(1-$))*(1-#ppt_y))*(1-$)">
                                          <p:val>
                                            <p:fltVal val="0"/>
                                          </p:val>
                                        </p:tav>
                                        <p:tav tm="100000">
                                          <p:val>
                                            <p:fltVal val="1"/>
                                          </p:val>
                                        </p:tav>
                                      </p:tavLst>
                                    </p:anim>
                                    <p:anim calcmode="lin" valueType="num">
                                      <p:cBhvr>
                                        <p:cTn id="15" dur="1000" fill="hold"/>
                                        <p:tgtEl>
                                          <p:spTgt spid="186"/>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7" grpId="1"/>
      <p:bldP build="whole" bldLvl="1" animBg="1" rev="0" advAuto="0" spid="186" grpId="2"/>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Hardware Components"/>
          <p:cNvSpPr txBox="1"/>
          <p:nvPr>
            <p:ph type="title"/>
          </p:nvPr>
        </p:nvSpPr>
        <p:spPr>
          <a:prstGeom prst="rect">
            <a:avLst/>
          </a:prstGeom>
        </p:spPr>
        <p:txBody>
          <a:bodyPr/>
          <a:lstStyle/>
          <a:p>
            <a:pPr/>
            <a:r>
              <a:t>Hardware Components</a:t>
            </a:r>
          </a:p>
        </p:txBody>
      </p:sp>
      <p:graphicFrame>
        <p:nvGraphicFramePr>
          <p:cNvPr id="190" name="Table 1"/>
          <p:cNvGraphicFramePr/>
          <p:nvPr/>
        </p:nvGraphicFramePr>
        <p:xfrm>
          <a:off x="3359999" y="3519911"/>
          <a:ext cx="16874751" cy="8316639"/>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8431025"/>
                <a:gridCol w="8431025"/>
              </a:tblGrid>
              <a:tr h="1037992">
                <a:tc>
                  <a:txBody>
                    <a:bodyPr/>
                    <a:lstStyle/>
                    <a:p>
                      <a:pPr defTabSz="914400"/>
                      <a:r>
                        <a:rPr b="1" sz="3200"/>
                        <a:t>Component</a:t>
                      </a:r>
                    </a:p>
                  </a:txBody>
                  <a:tcPr marL="50800" marR="50800" marT="50800" marB="50800" anchor="ctr" anchorCtr="0" horzOverflow="overflow"/>
                </a:tc>
                <a:tc>
                  <a:txBody>
                    <a:bodyPr/>
                    <a:lstStyle/>
                    <a:p>
                      <a:pPr defTabSz="914400"/>
                      <a:r>
                        <a:rPr b="1" sz="3200"/>
                        <a:t>Description</a:t>
                      </a:r>
                    </a:p>
                  </a:txBody>
                  <a:tcPr marL="50800" marR="50800" marT="50800" marB="50800" anchor="ctr" anchorCtr="0" horzOverflow="overflow"/>
                </a:tc>
              </a:tr>
              <a:tr h="1037992">
                <a:tc>
                  <a:txBody>
                    <a:bodyPr/>
                    <a:lstStyle/>
                    <a:p>
                      <a:pPr defTabSz="914400"/>
                      <a:r>
                        <a:rPr sz="3200"/>
                        <a:t>ESP32-WROVER</a:t>
                      </a:r>
                    </a:p>
                  </a:txBody>
                  <a:tcPr marL="50800" marR="50800" marT="50800" marB="50800" anchor="ctr" anchorCtr="0" horzOverflow="overflow"/>
                </a:tc>
                <a:tc>
                  <a:txBody>
                    <a:bodyPr/>
                    <a:lstStyle/>
                    <a:p>
                      <a:pPr defTabSz="914400"/>
                      <a:r>
                        <a:rPr sz="3200"/>
                        <a:t>Wi-Fi, PSRAM, OV2640 camera</a:t>
                      </a:r>
                    </a:p>
                  </a:txBody>
                  <a:tcPr marL="50800" marR="50800" marT="50800" marB="50800" anchor="ctr" anchorCtr="0" horzOverflow="overflow"/>
                </a:tc>
              </a:tr>
              <a:tr h="1037992">
                <a:tc>
                  <a:txBody>
                    <a:bodyPr/>
                    <a:lstStyle/>
                    <a:p>
                      <a:pPr defTabSz="914400"/>
                      <a:r>
                        <a:rPr sz="3200"/>
                        <a:t>MAX30102</a:t>
                      </a:r>
                    </a:p>
                  </a:txBody>
                  <a:tcPr marL="50800" marR="50800" marT="50800" marB="50800" anchor="ctr" anchorCtr="0" horzOverflow="overflow"/>
                </a:tc>
                <a:tc>
                  <a:txBody>
                    <a:bodyPr/>
                    <a:lstStyle/>
                    <a:p>
                      <a:pPr defTabSz="914400"/>
                      <a:r>
                        <a:rPr sz="3200"/>
                        <a:t>Heart rate + SpO₂ detection</a:t>
                      </a:r>
                    </a:p>
                  </a:txBody>
                  <a:tcPr marL="50800" marR="50800" marT="50800" marB="50800" anchor="ctr" anchorCtr="0" horzOverflow="overflow"/>
                </a:tc>
              </a:tr>
              <a:tr h="1037992">
                <a:tc>
                  <a:txBody>
                    <a:bodyPr/>
                    <a:lstStyle/>
                    <a:p>
                      <a:pPr defTabSz="914400"/>
                      <a:r>
                        <a:rPr sz="3200"/>
                        <a:t>MPU6050</a:t>
                      </a:r>
                    </a:p>
                  </a:txBody>
                  <a:tcPr marL="50800" marR="50800" marT="50800" marB="50800" anchor="ctr" anchorCtr="0" horzOverflow="overflow"/>
                </a:tc>
                <a:tc>
                  <a:txBody>
                    <a:bodyPr/>
                    <a:lstStyle/>
                    <a:p>
                      <a:pPr defTabSz="914400"/>
                      <a:r>
                        <a:rPr sz="3200"/>
                        <a:t>Fall + posture detection (6-axis IMU)</a:t>
                      </a:r>
                    </a:p>
                  </a:txBody>
                  <a:tcPr marL="50800" marR="50800" marT="50800" marB="50800" anchor="ctr" anchorCtr="0" horzOverflow="overflow"/>
                </a:tc>
              </a:tr>
              <a:tr h="1037992">
                <a:tc>
                  <a:txBody>
                    <a:bodyPr/>
                    <a:lstStyle/>
                    <a:p>
                      <a:pPr defTabSz="914400"/>
                      <a:r>
                        <a:rPr sz="3200"/>
                        <a:t>MQ-135</a:t>
                      </a:r>
                    </a:p>
                  </a:txBody>
                  <a:tcPr marL="50800" marR="50800" marT="50800" marB="50800" anchor="ctr" anchorCtr="0" horzOverflow="overflow"/>
                </a:tc>
                <a:tc>
                  <a:txBody>
                    <a:bodyPr/>
                    <a:lstStyle/>
                    <a:p>
                      <a:pPr defTabSz="914400"/>
                      <a:r>
                        <a:rPr sz="3200"/>
                        <a:t>CO₂, CO, NH₃ air quality</a:t>
                      </a:r>
                    </a:p>
                  </a:txBody>
                  <a:tcPr marL="50800" marR="50800" marT="50800" marB="50800" anchor="ctr" anchorCtr="0" horzOverflow="overflow"/>
                </a:tc>
              </a:tr>
              <a:tr h="1037992">
                <a:tc>
                  <a:txBody>
                    <a:bodyPr/>
                    <a:lstStyle/>
                    <a:p>
                      <a:pPr defTabSz="914400"/>
                      <a:r>
                        <a:rPr sz="3200"/>
                        <a:t>Flame Sensor</a:t>
                      </a:r>
                    </a:p>
                  </a:txBody>
                  <a:tcPr marL="50800" marR="50800" marT="50800" marB="50800" anchor="ctr" anchorCtr="0" horzOverflow="overflow"/>
                </a:tc>
                <a:tc>
                  <a:txBody>
                    <a:bodyPr/>
                    <a:lstStyle/>
                    <a:p>
                      <a:pPr defTabSz="914400"/>
                      <a:r>
                        <a:rPr sz="3200"/>
                        <a:t>Fire detection via infrared</a:t>
                      </a:r>
                    </a:p>
                  </a:txBody>
                  <a:tcPr marL="50800" marR="50800" marT="50800" marB="50800" anchor="ctr" anchorCtr="0" horzOverflow="overflow"/>
                </a:tc>
              </a:tr>
              <a:tr h="1037992">
                <a:tc>
                  <a:txBody>
                    <a:bodyPr/>
                    <a:lstStyle/>
                    <a:p>
                      <a:pPr defTabSz="914400"/>
                      <a:r>
                        <a:rPr sz="3200"/>
                        <a:t>OV2640 Camera</a:t>
                      </a:r>
                    </a:p>
                  </a:txBody>
                  <a:tcPr marL="50800" marR="50800" marT="50800" marB="50800" anchor="ctr" anchorCtr="0" horzOverflow="overflow"/>
                </a:tc>
                <a:tc>
                  <a:txBody>
                    <a:bodyPr/>
                    <a:lstStyle/>
                    <a:p>
                      <a:pPr defTabSz="914400"/>
                      <a:r>
                        <a:rPr sz="3200"/>
                        <a:t>2MP photo on abnormal event</a:t>
                      </a:r>
                    </a:p>
                  </a:txBody>
                  <a:tcPr marL="50800" marR="50800" marT="50800" marB="50800" anchor="ctr" anchorCtr="0" horzOverflow="overflow"/>
                </a:tc>
              </a:tr>
              <a:tr h="1037992">
                <a:tc>
                  <a:txBody>
                    <a:bodyPr/>
                    <a:lstStyle/>
                    <a:p>
                      <a:pPr defTabSz="914400"/>
                      <a:r>
                        <a:rPr sz="3200"/>
                        <a:t>1602 LCD</a:t>
                      </a:r>
                    </a:p>
                  </a:txBody>
                  <a:tcPr marL="50800" marR="50800" marT="50800" marB="50800" anchor="ctr" anchorCtr="0" horzOverflow="overflow"/>
                </a:tc>
                <a:tc>
                  <a:txBody>
                    <a:bodyPr/>
                    <a:lstStyle/>
                    <a:p>
                      <a:pPr defTabSz="914400"/>
                      <a:r>
                        <a:rPr sz="3200"/>
                        <a:t>On-site health/fire display</a:t>
                      </a:r>
                    </a:p>
                  </a:txBody>
                  <a:tcPr marL="50800" marR="50800" marT="50800" marB="50800" anchor="ctr" anchorCtr="0" horzOverflow="overflow"/>
                </a:tc>
              </a:tr>
            </a:tbl>
          </a:graphicData>
        </a:graphic>
      </p:graphicFrame>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5" presetID="3" grpId="1" fill="hold">
                                  <p:stCondLst>
                                    <p:cond delay="0"/>
                                  </p:stCondLst>
                                  <p:iterate type="el" backwards="0">
                                    <p:tmAbs val="0"/>
                                  </p:iterate>
                                  <p:childTnLst>
                                    <p:set>
                                      <p:cBhvr>
                                        <p:cTn id="6" fill="hold"/>
                                        <p:tgtEl>
                                          <p:spTgt spid="190"/>
                                        </p:tgtEl>
                                        <p:attrNameLst>
                                          <p:attrName>style.visibility</p:attrName>
                                        </p:attrNameLst>
                                      </p:cBhvr>
                                      <p:to>
                                        <p:strVal val="visible"/>
                                      </p:to>
                                    </p:set>
                                    <p:animEffect filter="blinds(vertical)" transition="in">
                                      <p:cBhvr>
                                        <p:cTn id="7" dur="1000"/>
                                        <p:tgtEl>
                                          <p:spTgt spid="1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0"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oftware Architecture (ESP32 side)"/>
          <p:cNvSpPr txBox="1"/>
          <p:nvPr>
            <p:ph type="title"/>
          </p:nvPr>
        </p:nvSpPr>
        <p:spPr>
          <a:prstGeom prst="rect">
            <a:avLst/>
          </a:prstGeom>
        </p:spPr>
        <p:txBody>
          <a:bodyPr/>
          <a:lstStyle/>
          <a:p>
            <a:pPr/>
            <a:r>
              <a:t>Software Architecture (ESP32 side)</a:t>
            </a:r>
          </a:p>
        </p:txBody>
      </p:sp>
      <p:sp>
        <p:nvSpPr>
          <p:cNvPr id="193" name="Loop reads all sensors…"/>
          <p:cNvSpPr txBox="1"/>
          <p:nvPr>
            <p:ph type="body" idx="1"/>
          </p:nvPr>
        </p:nvSpPr>
        <p:spPr>
          <a:prstGeom prst="rect">
            <a:avLst/>
          </a:prstGeom>
        </p:spPr>
        <p:txBody>
          <a:bodyPr/>
          <a:lstStyle/>
          <a:p>
            <a:pPr/>
            <a:r>
              <a:t>Loop reads all sensors</a:t>
            </a:r>
          </a:p>
          <a:p>
            <a:pPr/>
            <a:r>
              <a:t>Fall detection via angle/acceleration threshold</a:t>
            </a:r>
          </a:p>
          <a:p>
            <a:pPr/>
            <a:r>
              <a:t>Fire detection via gas + flame</a:t>
            </a:r>
          </a:p>
          <a:p>
            <a:pPr/>
            <a:r>
              <a:t>JSON formatting: {"HR": 78, "SpO2": 96, "Air":"Good", "Posture":"Bad"}</a:t>
            </a:r>
          </a:p>
          <a:p>
            <a:pPr/>
            <a:r>
              <a:t>Captures &amp; encodes camera image on event</a:t>
            </a:r>
          </a:p>
          <a:p>
            <a:pPr/>
            <a:r>
              <a:t>Sends to iPad via Wi-Fi</a:t>
            </a:r>
          </a:p>
        </p:txBody>
      </p:sp>
    </p:spTree>
  </p:cSld>
  <p:clrMapOvr>
    <a:masterClrMapping/>
  </p:clrMapOvr>
  <mc:AlternateContent xmlns:mc="http://schemas.openxmlformats.org/markup-compatibility/2006">
    <mc:Choice xmlns:p14="http://schemas.microsoft.com/office/powerpoint/2010/main" Requires="p14">
      <p:transition spd="slow" advClick="1" p14:dur="1500">
        <p14:doors dir="vert"/>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93"/>
                                        </p:tgtEl>
                                        <p:attrNameLst>
                                          <p:attrName>style.visibility</p:attrName>
                                        </p:attrNameLst>
                                      </p:cBhvr>
                                      <p:to>
                                        <p:strVal val="visible"/>
                                      </p:to>
                                    </p:set>
                                    <p:anim calcmode="lin" valueType="num">
                                      <p:cBhvr>
                                        <p:cTn id="7" dur="1000" fill="hold"/>
                                        <p:tgtEl>
                                          <p:spTgt spid="193"/>
                                        </p:tgtEl>
                                        <p:attrNameLst>
                                          <p:attrName>ppt_x</p:attrName>
                                        </p:attrNameLst>
                                      </p:cBhvr>
                                      <p:tavLst>
                                        <p:tav tm="0">
                                          <p:val>
                                            <p:strVal val="0-#ppt_w/2"/>
                                          </p:val>
                                        </p:tav>
                                        <p:tav tm="100000">
                                          <p:val>
                                            <p:strVal val="#ppt_x"/>
                                          </p:val>
                                        </p:tav>
                                      </p:tavLst>
                                    </p:anim>
                                    <p:anim calcmode="lin" valueType="num">
                                      <p:cBhvr>
                                        <p:cTn id="8" dur="1000" fill="hold"/>
                                        <p:tgtEl>
                                          <p:spTgt spid="19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3"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iPad UI Design"/>
          <p:cNvSpPr txBox="1"/>
          <p:nvPr>
            <p:ph type="title"/>
          </p:nvPr>
        </p:nvSpPr>
        <p:spPr>
          <a:prstGeom prst="rect">
            <a:avLst/>
          </a:prstGeom>
        </p:spPr>
        <p:txBody>
          <a:bodyPr/>
          <a:lstStyle/>
          <a:p>
            <a:pPr/>
            <a:r>
              <a:t>iPad UI Design</a:t>
            </a:r>
          </a:p>
        </p:txBody>
      </p:sp>
      <p:pic>
        <p:nvPicPr>
          <p:cNvPr id="196" name="CleanShot 2025-04-08 at 16.16.27@2x.png" descr="CleanShot 2025-04-08 at 16.16.27@2x.png"/>
          <p:cNvPicPr>
            <a:picLocks noChangeAspect="1"/>
          </p:cNvPicPr>
          <p:nvPr/>
        </p:nvPicPr>
        <p:blipFill>
          <a:blip r:embed="rId2">
            <a:extLst/>
          </a:blip>
          <a:stretch>
            <a:fillRect/>
          </a:stretch>
        </p:blipFill>
        <p:spPr>
          <a:xfrm>
            <a:off x="1077200" y="3119800"/>
            <a:ext cx="6789594" cy="8877349"/>
          </a:xfrm>
          <a:prstGeom prst="rect">
            <a:avLst/>
          </a:prstGeom>
          <a:ln w="12700">
            <a:miter lim="400000"/>
          </a:ln>
        </p:spPr>
      </p:pic>
      <p:pic>
        <p:nvPicPr>
          <p:cNvPr id="197" name="CleanShot 2025-04-08 at 16.16.37@2x.png" descr="CleanShot 2025-04-08 at 16.16.37@2x.png"/>
          <p:cNvPicPr>
            <a:picLocks noChangeAspect="1"/>
          </p:cNvPicPr>
          <p:nvPr/>
        </p:nvPicPr>
        <p:blipFill>
          <a:blip r:embed="rId3">
            <a:extLst/>
          </a:blip>
          <a:stretch>
            <a:fillRect/>
          </a:stretch>
        </p:blipFill>
        <p:spPr>
          <a:xfrm>
            <a:off x="8842323" y="3178794"/>
            <a:ext cx="6699354" cy="8759361"/>
          </a:xfrm>
          <a:prstGeom prst="rect">
            <a:avLst/>
          </a:prstGeom>
          <a:ln w="12700">
            <a:miter lim="400000"/>
          </a:ln>
        </p:spPr>
      </p:pic>
      <p:pic>
        <p:nvPicPr>
          <p:cNvPr id="198" name="CleanShot 2025-04-08 at 16.17.33@2x.png" descr="CleanShot 2025-04-08 at 16.17.33@2x.png"/>
          <p:cNvPicPr>
            <a:picLocks noChangeAspect="1"/>
          </p:cNvPicPr>
          <p:nvPr/>
        </p:nvPicPr>
        <p:blipFill>
          <a:blip r:embed="rId4">
            <a:extLst/>
          </a:blip>
          <a:stretch>
            <a:fillRect/>
          </a:stretch>
        </p:blipFill>
        <p:spPr>
          <a:xfrm>
            <a:off x="16517207" y="3178794"/>
            <a:ext cx="6699354" cy="875936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14:prism dir="r" isContent="0" isInverted="1"/>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iPad UI Design"/>
          <p:cNvSpPr txBox="1"/>
          <p:nvPr>
            <p:ph type="title"/>
          </p:nvPr>
        </p:nvSpPr>
        <p:spPr>
          <a:prstGeom prst="rect">
            <a:avLst/>
          </a:prstGeom>
        </p:spPr>
        <p:txBody>
          <a:bodyPr/>
          <a:lstStyle/>
          <a:p>
            <a:pPr/>
            <a:r>
              <a:t>iPad UI Design</a:t>
            </a:r>
          </a:p>
        </p:txBody>
      </p:sp>
      <p:pic>
        <p:nvPicPr>
          <p:cNvPr id="201" name="CleanShot 2025-04-08 at 16.18.02@2x.png" descr="CleanShot 2025-04-08 at 16.18.02@2x.png"/>
          <p:cNvPicPr>
            <a:picLocks noChangeAspect="1"/>
          </p:cNvPicPr>
          <p:nvPr/>
        </p:nvPicPr>
        <p:blipFill>
          <a:blip r:embed="rId2">
            <a:extLst/>
          </a:blip>
          <a:stretch>
            <a:fillRect/>
          </a:stretch>
        </p:blipFill>
        <p:spPr>
          <a:xfrm>
            <a:off x="1116749" y="3336899"/>
            <a:ext cx="6372909" cy="8332537"/>
          </a:xfrm>
          <a:prstGeom prst="rect">
            <a:avLst/>
          </a:prstGeom>
          <a:ln w="12700">
            <a:miter lim="400000"/>
          </a:ln>
        </p:spPr>
      </p:pic>
      <p:pic>
        <p:nvPicPr>
          <p:cNvPr id="202" name="CleanShot 2025-04-08 at 16.18.06@2x.png" descr="CleanShot 2025-04-08 at 16.18.06@2x.png"/>
          <p:cNvPicPr>
            <a:picLocks noChangeAspect="1"/>
          </p:cNvPicPr>
          <p:nvPr/>
        </p:nvPicPr>
        <p:blipFill>
          <a:blip r:embed="rId3">
            <a:extLst/>
          </a:blip>
          <a:stretch>
            <a:fillRect/>
          </a:stretch>
        </p:blipFill>
        <p:spPr>
          <a:xfrm>
            <a:off x="9005546" y="3336899"/>
            <a:ext cx="6372908" cy="8332537"/>
          </a:xfrm>
          <a:prstGeom prst="rect">
            <a:avLst/>
          </a:prstGeom>
          <a:ln w="12700">
            <a:miter lim="400000"/>
          </a:ln>
        </p:spPr>
      </p:pic>
      <p:pic>
        <p:nvPicPr>
          <p:cNvPr id="203" name="CleanShot 2025-04-08 at 16.18.12@2x.png" descr="CleanShot 2025-04-08 at 16.18.12@2x.png"/>
          <p:cNvPicPr>
            <a:picLocks noChangeAspect="1"/>
          </p:cNvPicPr>
          <p:nvPr/>
        </p:nvPicPr>
        <p:blipFill>
          <a:blip r:embed="rId4">
            <a:extLst/>
          </a:blip>
          <a:stretch>
            <a:fillRect/>
          </a:stretch>
        </p:blipFill>
        <p:spPr>
          <a:xfrm>
            <a:off x="16504200" y="3345900"/>
            <a:ext cx="6372908" cy="833253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iPad UI Design"/>
          <p:cNvSpPr txBox="1"/>
          <p:nvPr>
            <p:ph type="title"/>
          </p:nvPr>
        </p:nvSpPr>
        <p:spPr>
          <a:prstGeom prst="rect">
            <a:avLst/>
          </a:prstGeom>
        </p:spPr>
        <p:txBody>
          <a:bodyPr/>
          <a:lstStyle/>
          <a:p>
            <a:pPr/>
            <a:r>
              <a:t>iPad UI Design</a:t>
            </a:r>
          </a:p>
        </p:txBody>
      </p:sp>
      <p:pic>
        <p:nvPicPr>
          <p:cNvPr id="206" name="CleanShot 2025-04-08 at 16.18.20@2x.png" descr="CleanShot 2025-04-08 at 16.18.20@2x.png"/>
          <p:cNvPicPr>
            <a:picLocks noChangeAspect="1"/>
          </p:cNvPicPr>
          <p:nvPr/>
        </p:nvPicPr>
        <p:blipFill>
          <a:blip r:embed="rId2">
            <a:extLst/>
          </a:blip>
          <a:stretch>
            <a:fillRect/>
          </a:stretch>
        </p:blipFill>
        <p:spPr>
          <a:xfrm>
            <a:off x="1085661" y="2924215"/>
            <a:ext cx="7299491" cy="9544036"/>
          </a:xfrm>
          <a:prstGeom prst="rect">
            <a:avLst/>
          </a:prstGeom>
          <a:ln w="12700">
            <a:miter lim="400000"/>
          </a:ln>
        </p:spPr>
      </p:pic>
      <p:pic>
        <p:nvPicPr>
          <p:cNvPr id="207" name="CleanShot 2025-04-08 at 16.18.25@2x.png" descr="CleanShot 2025-04-08 at 16.18.25@2x.png"/>
          <p:cNvPicPr>
            <a:picLocks noChangeAspect="1"/>
          </p:cNvPicPr>
          <p:nvPr/>
        </p:nvPicPr>
        <p:blipFill>
          <a:blip r:embed="rId3">
            <a:extLst/>
          </a:blip>
          <a:stretch>
            <a:fillRect/>
          </a:stretch>
        </p:blipFill>
        <p:spPr>
          <a:xfrm>
            <a:off x="9082199" y="2949199"/>
            <a:ext cx="7261274" cy="9494068"/>
          </a:xfrm>
          <a:prstGeom prst="rect">
            <a:avLst/>
          </a:prstGeom>
          <a:ln w="12700">
            <a:miter lim="400000"/>
          </a:ln>
        </p:spPr>
      </p:pic>
      <p:pic>
        <p:nvPicPr>
          <p:cNvPr id="208" name="CleanShot 2025-04-08 at 16.18.30@2x.png" descr="CleanShot 2025-04-08 at 16.18.30@2x.png"/>
          <p:cNvPicPr>
            <a:picLocks noChangeAspect="1"/>
          </p:cNvPicPr>
          <p:nvPr/>
        </p:nvPicPr>
        <p:blipFill>
          <a:blip r:embed="rId4">
            <a:extLst/>
          </a:blip>
          <a:stretch>
            <a:fillRect/>
          </a:stretch>
        </p:blipFill>
        <p:spPr>
          <a:xfrm>
            <a:off x="16899232" y="2949199"/>
            <a:ext cx="7261273" cy="9494068"/>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1500">
        <p:push dir="l"/>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33_DynamicLight">
  <a:themeElements>
    <a:clrScheme name="33_DynamicLight">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Neue"/>
        <a:ea typeface="Helvetica Neue"/>
        <a:cs typeface="Helvetica Neue"/>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3_DynamicLight">
  <a:themeElements>
    <a:clrScheme name="33_DynamicLight">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33_DynamicLight">
      <a:majorFont>
        <a:latin typeface="Helvetica Neue"/>
        <a:ea typeface="Helvetica Neue"/>
        <a:cs typeface="Helvetica Neue"/>
      </a:majorFont>
      <a:minorFont>
        <a:latin typeface="Helvetica Neue"/>
        <a:ea typeface="Helvetica Neue"/>
        <a:cs typeface="Helvetica Neue"/>
      </a:minorFont>
    </a:fontScheme>
    <a:fmtScheme name="33_Dynamic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2438338" rtl="0" fontAlgn="auto" latinLnBrk="0" hangingPunct="0">
          <a:lnSpc>
            <a:spcPct val="90000"/>
          </a:lnSpc>
          <a:spcBef>
            <a:spcPts val="4500"/>
          </a:spcBef>
          <a:spcAft>
            <a:spcPts val="0"/>
          </a:spcAft>
          <a:buClrTx/>
          <a:buSzTx/>
          <a:buFontTx/>
          <a:buNone/>
          <a:tabLst/>
          <a:defRPr b="0" baseline="0" cap="none" i="0" spc="0" strike="noStrike" sz="48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